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419" r:id="rId10"/>
    <p:sldId id="283" r:id="rId11"/>
    <p:sldId id="322" r:id="rId12"/>
    <p:sldId id="324" r:id="rId13"/>
    <p:sldId id="417" r:id="rId14"/>
    <p:sldId id="418" r:id="rId15"/>
    <p:sldId id="398" r:id="rId16"/>
    <p:sldId id="416" r:id="rId17"/>
    <p:sldId id="415" r:id="rId18"/>
    <p:sldId id="400" r:id="rId19"/>
    <p:sldId id="407" r:id="rId20"/>
    <p:sldId id="408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363" autoAdjust="0"/>
  </p:normalViewPr>
  <p:slideViewPr>
    <p:cSldViewPr snapToGrid="0">
      <p:cViewPr varScale="1">
        <p:scale>
          <a:sx n="79" d="100"/>
          <a:sy n="79" d="100"/>
        </p:scale>
        <p:origin x="206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3.xml"/><Relationship Id="rId21" Type="http://schemas.openxmlformats.org/officeDocument/2006/relationships/customXml" Target="../ink/ink9.xml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3.xml"/><Relationship Id="rId21" Type="http://schemas.openxmlformats.org/officeDocument/2006/relationships/customXml" Target="../ink/ink17.xml"/><Relationship Id="rId34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hyperlink" Target="https://en.wikipedia.org/wiki/Gradient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hyperlink" Target="https://en.wikipedia.org/wiki/Iterative_algorithm" TargetMode="Externa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32" Type="http://schemas.openxmlformats.org/officeDocument/2006/relationships/hyperlink" Target="https://en.wikipedia.org/wiki/Local_minimum" TargetMode="External"/><Relationship Id="rId23" Type="http://schemas.openxmlformats.org/officeDocument/2006/relationships/customXml" Target="../ink/ink18.xml"/><Relationship Id="rId28" Type="http://schemas.openxmlformats.org/officeDocument/2006/relationships/hyperlink" Target="https://en.wikipedia.org/wiki/Category:First_order_methods" TargetMode="External"/><Relationship Id="rId36" Type="http://schemas.openxmlformats.org/officeDocument/2006/relationships/image" Target="../media/image19.png"/><Relationship Id="rId19" Type="http://schemas.openxmlformats.org/officeDocument/2006/relationships/customXml" Target="../ink/ink16.xml"/><Relationship Id="rId31" Type="http://schemas.openxmlformats.org/officeDocument/2006/relationships/hyperlink" Target="https://en.wikipedia.org/wiki/Algorithm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16.png"/><Relationship Id="rId30" Type="http://schemas.openxmlformats.org/officeDocument/2006/relationships/hyperlink" Target="https://en.wikipedia.org/wiki/Mathematical_optimization" TargetMode="External"/><Relationship Id="rId3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Networks”, NSF Digital Library Program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74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select 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gain term,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blipFill>
                <a:blip r:embed="rId4"/>
                <a:stretch>
                  <a:fillRect l="-14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7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78311" y="457200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Multi-layer Cancer Map: 2M </a:t>
            </a:r>
            <a:r>
              <a:rPr lang="en-US" b="1" dirty="0" err="1">
                <a:solidFill>
                  <a:schemeClr val="tx1"/>
                </a:solidFill>
              </a:rPr>
              <a:t>CancerLit</a:t>
            </a:r>
            <a:r>
              <a:rPr lang="en-US" b="1" dirty="0">
                <a:solidFill>
                  <a:schemeClr val="tx1"/>
                </a:solidFill>
              </a:rPr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/>
              <a:t>An ANN is based on a collection of connected units or nodes. Called artificial </a:t>
            </a:r>
            <a:r>
              <a:rPr lang="en-US" sz="1800" b="1" dirty="0"/>
              <a:t>neurons</a:t>
            </a:r>
            <a:r>
              <a:rPr lang="en-US" sz="1800" dirty="0"/>
              <a:t>, which loosely model the neurons in a biological brain. Each connection, like the </a:t>
            </a:r>
            <a:r>
              <a:rPr lang="en-US" sz="1800" b="1" dirty="0"/>
              <a:t>synapses</a:t>
            </a:r>
            <a:r>
              <a:rPr lang="en-US" sz="1800" dirty="0"/>
              <a:t>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f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32" y="1608449"/>
            <a:ext cx="394335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4922157" y="5634335"/>
            <a:ext cx="387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Recognizing 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454714" y="5589131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894196" y="4262774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196" y="4199774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584200" y="4290981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117" y="4227981"/>
                <a:ext cx="398686" cy="37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00580C-84DA-6544-914B-7CBDD6336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24" y="2152483"/>
            <a:ext cx="3595661" cy="3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units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5D03B-9932-1541-B786-74C72B7171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85292" y="1124302"/>
            <a:ext cx="5112544" cy="47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Gradient Descent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1E986D6-3C95-C044-84CF-D9E5B932E79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13563" y="1197805"/>
            <a:ext cx="4696103" cy="2842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F914-C002-BC4D-A300-4F1DE1895946}"/>
              </a:ext>
            </a:extLst>
          </p:cNvPr>
          <p:cNvSpPr txBox="1"/>
          <p:nvPr/>
        </p:nvSpPr>
        <p:spPr>
          <a:xfrm>
            <a:off x="518005" y="1125081"/>
            <a:ext cx="285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descent</a:t>
            </a:r>
            <a:r>
              <a:rPr lang="en-US" dirty="0"/>
              <a:t> is a </a:t>
            </a:r>
            <a:r>
              <a:rPr lang="en-US" dirty="0">
                <a:hlinkClick r:id="rId28" tooltip="Category:First order methods"/>
              </a:rPr>
              <a:t>first-order</a:t>
            </a:r>
            <a:r>
              <a:rPr lang="en-US" dirty="0"/>
              <a:t> </a:t>
            </a:r>
            <a:r>
              <a:rPr lang="en-US" dirty="0">
                <a:hlinkClick r:id="rId29" tooltip="Iterative algorithm"/>
              </a:rPr>
              <a:t>iterative</a:t>
            </a:r>
            <a:r>
              <a:rPr lang="en-US" dirty="0"/>
              <a:t> </a:t>
            </a:r>
            <a:r>
              <a:rPr lang="en-US" dirty="0">
                <a:hlinkClick r:id="rId30" tooltip="Mathematical optimization"/>
              </a:rPr>
              <a:t>optimization</a:t>
            </a:r>
            <a:r>
              <a:rPr lang="en-US" dirty="0"/>
              <a:t> </a:t>
            </a:r>
            <a:r>
              <a:rPr lang="en-US" dirty="0">
                <a:hlinkClick r:id="rId31" tooltip="Algorithm"/>
              </a:rPr>
              <a:t>algorithm</a:t>
            </a:r>
            <a:r>
              <a:rPr lang="en-US" dirty="0"/>
              <a:t> for finding a </a:t>
            </a:r>
            <a:r>
              <a:rPr lang="en-US" dirty="0">
                <a:hlinkClick r:id="rId32" tooltip="Local minimum"/>
              </a:rPr>
              <a:t>local minimum</a:t>
            </a:r>
            <a:r>
              <a:rPr lang="en-US" dirty="0"/>
              <a:t> of a differentiable function. With gradient descent, we take steps proportional to the </a:t>
            </a:r>
            <a:r>
              <a:rPr lang="en-US" i="1" dirty="0"/>
              <a:t>negative</a:t>
            </a:r>
            <a:r>
              <a:rPr lang="en-US" dirty="0"/>
              <a:t> of the </a:t>
            </a:r>
            <a:r>
              <a:rPr lang="en-US" dirty="0">
                <a:hlinkClick r:id="rId33" tooltip="Gradient"/>
              </a:rPr>
              <a:t>gradient</a:t>
            </a:r>
            <a:r>
              <a:rPr lang="en-US" dirty="0"/>
              <a:t>.</a:t>
            </a:r>
          </a:p>
          <a:p>
            <a:r>
              <a:rPr lang="en-US" dirty="0"/>
              <a:t>Gradient descent is also known as </a:t>
            </a:r>
            <a:r>
              <a:rPr lang="en-US" b="1" dirty="0"/>
              <a:t>steepest descent.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EC0EB-5366-B344-88DB-0E65EE2FF804}"/>
              </a:ext>
            </a:extLst>
          </p:cNvPr>
          <p:cNvSpPr txBox="1"/>
          <p:nvPr/>
        </p:nvSpPr>
        <p:spPr>
          <a:xfrm>
            <a:off x="518005" y="4052938"/>
            <a:ext cx="3078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Backprop, the gradient descent method is used to calculate the </a:t>
            </a:r>
            <a:r>
              <a:rPr lang="en-US" b="1" dirty="0"/>
              <a:t>derivative (slope of tangent line to the graph of the function) of the loss function with respect to the weights of the network</a:t>
            </a:r>
            <a:r>
              <a:rPr lang="en-US" dirty="0"/>
              <a:t>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372F1-139E-BA40-9F59-8FDF9BA3C0D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0305" y="6080216"/>
            <a:ext cx="1384300" cy="666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2F65A-EA2E-D84C-BE73-DC617A1580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24062" y="4207481"/>
            <a:ext cx="5275104" cy="118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F140E-B7FB-1E45-A426-AAFBD7AFF14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19230" y="5650007"/>
            <a:ext cx="2730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3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2611</TotalTime>
  <Words>796</Words>
  <Application>Microsoft Macintosh PowerPoint</Application>
  <PresentationFormat>On-screen Show (4:3)</PresentationFormat>
  <Paragraphs>179</Paragraphs>
  <Slides>20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FFBP NN: Gradient Descent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288</cp:revision>
  <cp:lastPrinted>2020-03-27T17:42:56Z</cp:lastPrinted>
  <dcterms:created xsi:type="dcterms:W3CDTF">2015-12-01T17:47:18Z</dcterms:created>
  <dcterms:modified xsi:type="dcterms:W3CDTF">2020-04-08T18:55:10Z</dcterms:modified>
</cp:coreProperties>
</file>